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bc7news.com/education/marin-city-school-says-its-first-in-us-to-have-all-organic-lunches/959888/" TargetMode="External"/><Relationship Id="rId3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ganicauthority.com/california-school-district-becomes-the-first-to-serve-100-organic-non-gmo-school-lunches/" TargetMode="External"/><Relationship Id="rId3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on-gmoreport.com/articles/california-school-district-becomes-first-in-us-to-go-all-organic-and-non-gmo/" TargetMode="External"/><Relationship Id="rId3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politico.com/tipsheets/morning-agriculture/2015/08/fda-not-yet-ready-to-wrap-cyclospora-investigation-feed-group-fda-doesnt-have-power-to-add-to-animal-drug-reporting-019674" TargetMode="External"/><Relationship Id="rId4" Type="http://schemas.openxmlformats.org/officeDocument/2006/relationships/hyperlink" Target="http://ecowatch.com/2015/08/18/school-serves-organic-non-gmo-meals/" TargetMode="External"/><Relationship Id="rId5" Type="http://schemas.openxmlformats.org/officeDocument/2006/relationships/hyperlink" Target="http://www.nbcbayarea.com/news/health/Sausalito-Marin-City-School-District-Becomes-Nations-First-Organic-323276901.html" TargetMode="External"/><Relationship Id="rId6" Type="http://schemas.openxmlformats.org/officeDocument/2006/relationships/hyperlink" Target="http://abc7news.com/education/marin-city-school-says-its-first-in-us-to-have-all-organic-lunches/959888/" TargetMode="External"/><Relationship Id="rId7" Type="http://schemas.openxmlformats.org/officeDocument/2006/relationships/hyperlink" Target="http://non-gmoreport.com/articles/california-school-district-becomes-first-in-us-to-go-all-organic-and-non-gmo/" TargetMode="External"/><Relationship Id="rId8" Type="http://schemas.openxmlformats.org/officeDocument/2006/relationships/hyperlink" Target="http://www.theconscious.kitchen/press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politico.com/tipsheets/morning-agriculture/2015/08/fda-not-yet-ready-to-wrap-cyclospora-investigation-feed-group-fda-doesnt-have-power-to-add-to-animal-drug-reporting-019674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facebook.com/The-Organic-Non-GMO-Report-98397470347/timeline/" TargetMode="External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://ecowatch.com/2015/08/18/school-serves-organic-non-gmo-meals/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bcbayarea.com/news/health/Sausalito-Marin-City-School-District-Becomes-Nations-First-Organic-323276901.html" TargetMode="External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nfrancisco.cbslocal.com/2015/08/28/marin-public-school-district-becomes-first-in-us-to-serve-all-organic-non-gmo-meals/" TargetMode="Externa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K logo 0910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501" y="2134066"/>
            <a:ext cx="10159798" cy="5155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8" name="Shape 78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40046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ABC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on site story</a:t>
            </a:r>
          </a:p>
        </p:txBody>
      </p:sp>
      <p:pic>
        <p:nvPicPr>
          <p:cNvPr id="79" name="AB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8854" y="2044699"/>
            <a:ext cx="5767092" cy="770890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3620095" y="8001163"/>
            <a:ext cx="5764610" cy="719601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3" name="Shape 83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632216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Organic Authority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- 6K shares</a:t>
            </a:r>
          </a:p>
        </p:txBody>
      </p:sp>
      <p:pic>
        <p:nvPicPr>
          <p:cNvPr id="84" name="organic-authorit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1292" y="2044700"/>
            <a:ext cx="7262216" cy="745097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2819400" y="7450829"/>
            <a:ext cx="7366000" cy="1307374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8" name="Shape 88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748802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39019"/>
                </a:solidFill>
                <a:uFill>
                  <a:solidFill/>
                </a:uFill>
              </a:rPr>
              <a:t>The Organic and Non-GMO Report</a:t>
            </a:r>
          </a:p>
        </p:txBody>
      </p:sp>
      <p:pic>
        <p:nvPicPr>
          <p:cNvPr id="89" name="the-organic-and-non-gmo-projec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523" y="2044699"/>
            <a:ext cx="6123754" cy="770890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3678600" y="8204363"/>
            <a:ext cx="4692287" cy="964506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ress-relea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creen Shot 2015-10-12 at 7.33.14 PM.png"/>
          <p:cNvPicPr/>
          <p:nvPr/>
        </p:nvPicPr>
        <p:blipFill>
          <a:blip r:embed="rId2">
            <a:extLst/>
          </a:blip>
          <a:srcRect l="0" t="0" r="0" b="3472"/>
          <a:stretch>
            <a:fillRect/>
          </a:stretch>
        </p:blipFill>
        <p:spPr>
          <a:xfrm>
            <a:off x="214114" y="16867"/>
            <a:ext cx="12576512" cy="971986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>
            <a:hlinkClick r:id="rId3" invalidUrl="" action="" tgtFrame="" tooltip="" history="1" highlightClick="0" endSnd="0"/>
          </p:cNvPr>
          <p:cNvSpPr/>
          <p:nvPr/>
        </p:nvSpPr>
        <p:spPr>
          <a:xfrm>
            <a:off x="1718733" y="6523169"/>
            <a:ext cx="2443626" cy="6822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" name="Shape 38">
            <a:hlinkClick r:id="rId4" invalidUrl="" action="" tgtFrame="" tooltip="" history="1" highlightClick="0" endSnd="0"/>
          </p:cNvPr>
          <p:cNvSpPr/>
          <p:nvPr/>
        </p:nvSpPr>
        <p:spPr>
          <a:xfrm>
            <a:off x="1551847" y="5179549"/>
            <a:ext cx="1711260" cy="8423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" name="Shape 39">
            <a:hlinkClick r:id="rId5" invalidUrl="" action="" tgtFrame="" tooltip="" history="1" highlightClick="0" endSnd="0"/>
          </p:cNvPr>
          <p:cNvSpPr/>
          <p:nvPr/>
        </p:nvSpPr>
        <p:spPr>
          <a:xfrm>
            <a:off x="4402666" y="6426199"/>
            <a:ext cx="2002335" cy="8761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0" name="Shape 40">
            <a:hlinkClick r:id="rId6" invalidUrl="" action="" tgtFrame="" tooltip="" history="1" highlightClick="0" endSnd="0"/>
          </p:cNvPr>
          <p:cNvSpPr/>
          <p:nvPr/>
        </p:nvSpPr>
        <p:spPr>
          <a:xfrm>
            <a:off x="5587999" y="4965699"/>
            <a:ext cx="1270001" cy="1270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1" name="Shape 41">
            <a:hlinkClick r:id="rId7" invalidUrl="" action="" tgtFrame="" tooltip="" history="1" highlightClick="0" endSnd="0"/>
          </p:cNvPr>
          <p:cNvSpPr/>
          <p:nvPr/>
        </p:nvSpPr>
        <p:spPr>
          <a:xfrm>
            <a:off x="9287933" y="6229283"/>
            <a:ext cx="1270001" cy="1270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2" name="Shape 42">
            <a:hlinkClick r:id="rId8" invalidUrl="" action="" tgtFrame="" tooltip="" history="1" highlightClick="0" endSnd="0"/>
          </p:cNvPr>
          <p:cNvSpPr/>
          <p:nvPr/>
        </p:nvSpPr>
        <p:spPr>
          <a:xfrm>
            <a:off x="2305546" y="2514600"/>
            <a:ext cx="8543264" cy="1270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67" y="-6350"/>
            <a:ext cx="13021735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-16934" y="-1"/>
            <a:ext cx="13038668" cy="9753602"/>
          </a:xfrm>
          <a:prstGeom prst="rect">
            <a:avLst/>
          </a:prstGeom>
          <a:solidFill>
            <a:srgbClr val="054109">
              <a:alpha val="4620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1471491" y="3172460"/>
            <a:ext cx="9935050" cy="28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95111" indent="-395111" algn="l" defTabSz="457200">
              <a:lnSpc>
                <a:spcPct val="140000"/>
              </a:lnSpc>
              <a:spcBef>
                <a:spcPts val="2400"/>
              </a:spcBef>
              <a:buSzPct val="75000"/>
              <a:buChar char="•"/>
              <a:defRPr sz="1800"/>
            </a:pPr>
            <a:r>
              <a:rPr sz="3200">
                <a:solidFill>
                  <a:srgbClr val="FFFFFF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They all note that this is the first school district in the nation to achieve this milestone</a:t>
            </a:r>
            <a:endParaRPr sz="3200">
              <a:solidFill>
                <a:srgbClr val="FFFFFF"/>
              </a:solidFill>
              <a:uFill>
                <a:solidFill/>
              </a:u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lvl="0" marL="395111" indent="-395111" algn="l" defTabSz="457200">
              <a:lnSpc>
                <a:spcPct val="140000"/>
              </a:lnSpc>
              <a:spcBef>
                <a:spcPts val="2400"/>
              </a:spcBef>
              <a:buSzPct val="75000"/>
              <a:buChar char="•"/>
              <a:defRPr sz="1800"/>
            </a:pPr>
            <a:r>
              <a:rPr sz="3200">
                <a:solidFill>
                  <a:srgbClr val="FFFFFF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It’s all thanks to the hard work and commitment of staff at Bayside MLK Academy</a:t>
            </a:r>
          </a:p>
        </p:txBody>
      </p:sp>
      <p:sp>
        <p:nvSpPr>
          <p:cNvPr id="47" name="Shape 47"/>
          <p:cNvSpPr/>
          <p:nvPr/>
        </p:nvSpPr>
        <p:spPr>
          <a:xfrm>
            <a:off x="889399" y="1862666"/>
            <a:ext cx="3099446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8" name="Shape 48"/>
          <p:cNvSpPr/>
          <p:nvPr/>
        </p:nvSpPr>
        <p:spPr>
          <a:xfrm>
            <a:off x="4452086" y="1545166"/>
            <a:ext cx="355930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/>
                </a:uFill>
              </a:rPr>
              <a:t>Press Highlights</a:t>
            </a:r>
          </a:p>
        </p:txBody>
      </p:sp>
      <p:sp>
        <p:nvSpPr>
          <p:cNvPr id="49" name="Shape 49"/>
          <p:cNvSpPr/>
          <p:nvPr/>
        </p:nvSpPr>
        <p:spPr>
          <a:xfrm>
            <a:off x="8949666" y="1862666"/>
            <a:ext cx="3099445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2" name="Shape 52"/>
          <p:cNvSpPr/>
          <p:nvPr/>
        </p:nvSpPr>
        <p:spPr>
          <a:xfrm>
            <a:off x="1412239" y="1130300"/>
            <a:ext cx="4451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Politico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- 2.3K shares</a:t>
            </a:r>
          </a:p>
        </p:txBody>
      </p:sp>
      <p:pic>
        <p:nvPicPr>
          <p:cNvPr id="53" name="Screen Shot 2015-10-12 at 2.24.3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6039" y="2180492"/>
            <a:ext cx="10578385" cy="728186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3547533" y="2049096"/>
            <a:ext cx="8482244" cy="1981038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5" name="Shape 55">
            <a:hlinkClick r:id="rId3" invalidUrl="" action="" tgtFrame="" tooltip="" history="1" highlightClick="0" endSnd="0"/>
          </p:cNvPr>
          <p:cNvSpPr/>
          <p:nvPr/>
        </p:nvSpPr>
        <p:spPr>
          <a:xfrm>
            <a:off x="1312333" y="1130300"/>
            <a:ext cx="1953816" cy="635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8" name="Shape 58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220873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39019"/>
                </a:solidFill>
                <a:uFill>
                  <a:solidFill/>
                </a:uFill>
              </a:rPr>
              <a:t>Facebook</a:t>
            </a:r>
          </a:p>
        </p:txBody>
      </p:sp>
      <p:pic>
        <p:nvPicPr>
          <p:cNvPr id="59" name="Screen Shot 2015-10-12 at 2.52.4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3167" y="2066618"/>
            <a:ext cx="6118466" cy="7626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2" name="Shape 62"/>
          <p:cNvSpPr/>
          <p:nvPr/>
        </p:nvSpPr>
        <p:spPr>
          <a:xfrm>
            <a:off x="1412239" y="1130300"/>
            <a:ext cx="493593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EcoWatch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- 19K shares</a:t>
            </a:r>
          </a:p>
        </p:txBody>
      </p:sp>
      <p:pic>
        <p:nvPicPr>
          <p:cNvPr id="63" name="EcoWatc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123" y="2044700"/>
            <a:ext cx="6990554" cy="757531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2827866" y="3987963"/>
            <a:ext cx="7114614" cy="1432951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5" name="Shape 65">
            <a:hlinkClick r:id="rId3" invalidUrl="" action="" tgtFrame="" tooltip="" history="1" highlightClick="0" endSnd="0"/>
          </p:cNvPr>
          <p:cNvSpPr/>
          <p:nvPr/>
        </p:nvSpPr>
        <p:spPr>
          <a:xfrm>
            <a:off x="1464733" y="1156559"/>
            <a:ext cx="2293376" cy="635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8" name="Shape 68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389443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NBC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- 6.4K shares</a:t>
            </a:r>
          </a:p>
        </p:txBody>
      </p:sp>
      <p:pic>
        <p:nvPicPr>
          <p:cNvPr id="69" name="NB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9662" y="2044700"/>
            <a:ext cx="6665476" cy="7628922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2945093" y="7857229"/>
            <a:ext cx="7114614" cy="1802508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451773" y="1905000"/>
            <a:ext cx="11568268" cy="0"/>
          </a:xfrm>
          <a:prstGeom prst="line">
            <a:avLst/>
          </a:prstGeom>
          <a:ln w="25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3" name="Shape 73">
            <a:hlinkClick r:id="rId2" invalidUrl="" action="" tgtFrame="" tooltip="" history="1" highlightClick="0" endSnd="0"/>
          </p:cNvPr>
          <p:cNvSpPr/>
          <p:nvPr/>
        </p:nvSpPr>
        <p:spPr>
          <a:xfrm>
            <a:off x="1412239" y="1130300"/>
            <a:ext cx="376732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F39019"/>
                </a:solidFill>
                <a:uFill>
                  <a:solidFill/>
                </a:uFill>
                <a:latin typeface="Raleway Medium"/>
                <a:ea typeface="Raleway Medium"/>
                <a:cs typeface="Raleway Medium"/>
                <a:sym typeface="Raleway Medium"/>
              </a:rPr>
              <a:t>CBS</a:t>
            </a:r>
            <a:r>
              <a:rPr sz="3600">
                <a:uFill>
                  <a:solidFill/>
                </a:u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sz="3600">
                <a:solidFill>
                  <a:srgbClr val="53585F"/>
                </a:solidFill>
                <a:uFill>
                  <a:solidFill/>
                </a:uFill>
                <a:latin typeface="Raleway Light"/>
                <a:ea typeface="Raleway Light"/>
                <a:cs typeface="Raleway Light"/>
                <a:sym typeface="Raleway Light"/>
              </a:rPr>
              <a:t>- 900 shares</a:t>
            </a:r>
          </a:p>
        </p:txBody>
      </p:sp>
      <p:pic>
        <p:nvPicPr>
          <p:cNvPr id="74" name="Screen-Shot-2015-10-12-at-10.46.52-P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5686" y="2044699"/>
            <a:ext cx="5633428" cy="770890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547533" y="6798896"/>
            <a:ext cx="5734414" cy="1643097"/>
          </a:xfrm>
          <a:prstGeom prst="rect">
            <a:avLst/>
          </a:prstGeom>
          <a:solidFill>
            <a:srgbClr val="70BF41">
              <a:alpha val="286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